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9" r:id="rId11"/>
    <p:sldId id="270" r:id="rId12"/>
    <p:sldId id="272" r:id="rId13"/>
    <p:sldId id="273" r:id="rId14"/>
    <p:sldId id="274" r:id="rId15"/>
    <p:sldId id="276" r:id="rId16"/>
    <p:sldId id="277" r:id="rId17"/>
    <p:sldId id="278" r:id="rId18"/>
    <p:sldId id="280" r:id="rId19"/>
    <p:sldId id="281" r:id="rId20"/>
    <p:sldId id="284" r:id="rId21"/>
    <p:sldId id="286" r:id="rId22"/>
    <p:sldId id="288" r:id="rId23"/>
    <p:sldId id="290" r:id="rId24"/>
    <p:sldId id="291" r:id="rId25"/>
    <p:sldId id="292" r:id="rId26"/>
    <p:sldId id="297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3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 snapToGrid="0">
      <p:cViewPr varScale="1">
        <p:scale>
          <a:sx n="96" d="100"/>
          <a:sy n="96" d="100"/>
        </p:scale>
        <p:origin x="63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dcfe118f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dcfe118f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de1bbfad3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de1bbfad3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de16fb3c91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de16fb3c91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fe15e5322b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fe15e5322b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e15e5322b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e15e5322b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fe15e5322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fe15e5322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dcfe118fd7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dcfe118fd7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fe15e5322b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fe15e5322b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fe15e5322b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fe15e5322b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dd9e2c8f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dd9e2c8f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dd730ed1d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dd730ed1d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fe15e5322b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fe15e5322b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fe15e5322b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fe15e5322b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dbc4645a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dbc4645a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dbc4645a0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dbc4645a0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dbc4645a0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dbc4645a0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dbc4645a0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dbc4645a0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fe15e5322b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fe15e5322b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dce7ff1f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dce7ff1f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de16fb3c91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de16fb3c91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dce7ff1f1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dce7ff1f1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dd730ed1d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dd730ed1d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dd730ed1d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dd730ed1d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de16fb3c91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de16fb3c91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de1bbfad3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de1bbfad3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de1bbfad3c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de1bbfad3c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de1bbfad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de1bbfad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de1bbfad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de1bbfad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7114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dd730ed1d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dd730ed1d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dd730ed1d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dd730ed1d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dd730ed1d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dd730ed1d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de16fb3c9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de16fb3c9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fe15e5322b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fe15e5322b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de01511bce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de01511bce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600" y="4065175"/>
            <a:ext cx="6516500" cy="5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4"/>
          <p:cNvSpPr txBox="1"/>
          <p:nvPr/>
        </p:nvSpPr>
        <p:spPr>
          <a:xfrm>
            <a:off x="8152525" y="5810850"/>
            <a:ext cx="608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1894650" y="4042088"/>
            <a:ext cx="5354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RELATÓRIO 2022 / PLANO 2023</a:t>
            </a:r>
            <a:endParaRPr sz="27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0925" y="842575"/>
            <a:ext cx="4902150" cy="2433792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>
            <a:spLocks noGrp="1"/>
          </p:cNvSpPr>
          <p:nvPr>
            <p:ph type="body" idx="1"/>
          </p:nvPr>
        </p:nvSpPr>
        <p:spPr>
          <a:xfrm>
            <a:off x="5122525" y="167025"/>
            <a:ext cx="4021500" cy="4866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t-BR" sz="1854"/>
              <a:t>2022 - igrejas que participaram: </a:t>
            </a:r>
            <a:endParaRPr sz="1854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t-BR" sz="1255" b="1"/>
              <a:t>- Igreja Batista Independente Filadélfia do Jd. Novo Maracanã (Campinas/SP)</a:t>
            </a:r>
            <a:endParaRPr sz="1255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t-BR" sz="1255" b="1"/>
              <a:t>- 1° Igreja Batista Independente Betel (Caruaru/PE)</a:t>
            </a:r>
            <a:endParaRPr sz="1255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t-BR" sz="1255" b="1"/>
              <a:t>- Igreja Batista Independente Saciar (Rio de Janeiro/RJ)</a:t>
            </a:r>
            <a:endParaRPr sz="1255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t-BR" sz="1255" b="1"/>
              <a:t>- Igreja Batista Filadélfia (Campinas/SP)</a:t>
            </a:r>
            <a:endParaRPr sz="1255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t-BR" sz="1255" b="1"/>
              <a:t>- Igreja Batista Independente Pedra Viva (Paulínia/SP)</a:t>
            </a:r>
            <a:endParaRPr sz="1255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t-BR" sz="1255" b="1"/>
              <a:t>- Igreja Batista Independente (Balsas/MA)</a:t>
            </a:r>
            <a:endParaRPr sz="1255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t-BR" sz="1255" b="1"/>
              <a:t>- Igreja Batista Independente (Pacaraima/RR)</a:t>
            </a:r>
            <a:endParaRPr sz="1255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t-BR" sz="1255" b="1"/>
              <a:t>- Igreja Batista Independente (Fortaleza/CE)</a:t>
            </a:r>
            <a:endParaRPr sz="1255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t-BR" sz="1255" b="1"/>
              <a:t>- Igreja Batista Ágape (São Félix/BA)</a:t>
            </a:r>
            <a:endParaRPr sz="1255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rPr lang="pt-BR" sz="1255" b="1"/>
              <a:t>- Igreja Batista Independente (Arapongas/PR)</a:t>
            </a:r>
            <a:endParaRPr sz="1255" b="1"/>
          </a:p>
        </p:txBody>
      </p:sp>
      <p:pic>
        <p:nvPicPr>
          <p:cNvPr id="201" name="Google Shape;201;p27"/>
          <p:cNvPicPr preferRelativeResize="0"/>
          <p:nvPr/>
        </p:nvPicPr>
        <p:blipFill rotWithShape="1">
          <a:blip r:embed="rId3">
            <a:alphaModFix/>
          </a:blip>
          <a:srcRect l="4728" t="3254" r="8833" b="6354"/>
          <a:stretch/>
        </p:blipFill>
        <p:spPr>
          <a:xfrm>
            <a:off x="-10" y="167500"/>
            <a:ext cx="4917459" cy="4808500"/>
          </a:xfrm>
          <a:prstGeom prst="rect">
            <a:avLst/>
          </a:prstGeom>
          <a:noFill/>
          <a:ln>
            <a:noFill/>
          </a:ln>
          <a:effectLst>
            <a:outerShdw blurRad="271463" dist="142875" dir="702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0"/>
              <a:t>Dia de Ação Social 2023</a:t>
            </a:r>
            <a:endParaRPr sz="4500"/>
          </a:p>
        </p:txBody>
      </p:sp>
      <p:sp>
        <p:nvSpPr>
          <p:cNvPr id="207" name="Google Shape;207;p28"/>
          <p:cNvSpPr txBox="1">
            <a:spLocks noGrp="1"/>
          </p:cNvSpPr>
          <p:nvPr>
            <p:ph type="body" idx="1"/>
          </p:nvPr>
        </p:nvSpPr>
        <p:spPr>
          <a:xfrm>
            <a:off x="311700" y="1581100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Será realizado no 2° domingo de agosto - 06/08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Estamos elaborando proposta da Campanha.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Pastor envolva sua igreja!! 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0"/>
          <p:cNvPicPr preferRelativeResize="0"/>
          <p:nvPr/>
        </p:nvPicPr>
        <p:blipFill rotWithShape="1">
          <a:blip r:embed="rId3">
            <a:alphaModFix amt="81000"/>
          </a:blip>
          <a:srcRect t="8309" b="-8310"/>
          <a:stretch/>
        </p:blipFill>
        <p:spPr>
          <a:xfrm>
            <a:off x="0" y="1546150"/>
            <a:ext cx="9181450" cy="248122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0"/>
          <p:cNvSpPr txBox="1">
            <a:spLocks noGrp="1"/>
          </p:cNvSpPr>
          <p:nvPr>
            <p:ph type="title"/>
          </p:nvPr>
        </p:nvSpPr>
        <p:spPr>
          <a:xfrm>
            <a:off x="-150975" y="2661100"/>
            <a:ext cx="91815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4800">
                <a:latin typeface="Arial"/>
                <a:ea typeface="Arial"/>
                <a:cs typeface="Arial"/>
                <a:sym typeface="Arial"/>
              </a:rPr>
              <a:t>Programas e projetos desenvolvidos em parceria com Interact 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Apadrinhamento Sueco - APS</a:t>
            </a:r>
            <a:endParaRPr b="1"/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8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 txBox="1">
            <a:spLocks noGrp="1"/>
          </p:cNvSpPr>
          <p:nvPr>
            <p:ph type="body" idx="1"/>
          </p:nvPr>
        </p:nvSpPr>
        <p:spPr>
          <a:xfrm>
            <a:off x="311700" y="1131200"/>
            <a:ext cx="6609900" cy="3804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BR" sz="2800"/>
              <a:t>Programa executado em parceria com a INTERACT que através das contribuições voluntárias de cidadãos suecos comprometidos com a defesa dos direitos humanos,  apadrinham crianças e adolescentes atendidos nas instituições federadas, que são monitoradas e avaliadas pela FEPAS através de visitas técnicas às instituições e envio de relatórios trimestrais.</a:t>
            </a:r>
            <a:endParaRPr sz="28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>
            <a:spLocks noGrp="1"/>
          </p:cNvSpPr>
          <p:nvPr>
            <p:ph type="title"/>
          </p:nvPr>
        </p:nvSpPr>
        <p:spPr>
          <a:xfrm>
            <a:off x="155100" y="387825"/>
            <a:ext cx="8653800" cy="656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t-BR" sz="2500" b="1"/>
              <a:t>2022 - Projetos beneficiados pelo Apadrinhamento Sueco </a:t>
            </a:r>
            <a:endParaRPr sz="2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270"/>
          </a:p>
        </p:txBody>
      </p:sp>
      <p:sp>
        <p:nvSpPr>
          <p:cNvPr id="235" name="Google Shape;235;p32"/>
          <p:cNvSpPr txBox="1">
            <a:spLocks noGrp="1"/>
          </p:cNvSpPr>
          <p:nvPr>
            <p:ph type="body" idx="1"/>
          </p:nvPr>
        </p:nvSpPr>
        <p:spPr>
          <a:xfrm>
            <a:off x="221700" y="1132650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457200" lvl="0" indent="-3581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➔"/>
            </a:pPr>
            <a:r>
              <a:rPr lang="pt-BR" sz="2400"/>
              <a:t>Projeto Acolher | Macapá – AP</a:t>
            </a:r>
            <a:endParaRPr sz="2400"/>
          </a:p>
          <a:p>
            <a:pPr marL="457200" lvl="0" indent="-3581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➔"/>
            </a:pPr>
            <a:r>
              <a:rPr lang="pt-BR" sz="2400"/>
              <a:t>Projeto Curumim Cunhantã | Itacoatiara - AM</a:t>
            </a:r>
            <a:endParaRPr sz="2400"/>
          </a:p>
          <a:p>
            <a:pPr marL="457200" lvl="0" indent="-3581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➔"/>
            </a:pPr>
            <a:r>
              <a:rPr lang="pt-BR" sz="2400"/>
              <a:t>Projeto Casa dá Vida | Itaporanga – PB</a:t>
            </a:r>
            <a:endParaRPr sz="2400"/>
          </a:p>
          <a:p>
            <a:pPr marL="457200" lvl="0" indent="-3581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➔"/>
            </a:pPr>
            <a:r>
              <a:rPr lang="pt-BR" sz="2400"/>
              <a:t>Associação Beneficente da 1ª Igreja Batista Independente | São Felix- BA</a:t>
            </a:r>
            <a:endParaRPr sz="2400"/>
          </a:p>
          <a:p>
            <a:pPr marL="457200" lvl="0" indent="-3581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➔"/>
            </a:pPr>
            <a:r>
              <a:rPr lang="pt-BR" sz="2400"/>
              <a:t>Centro Social Beneficente Filadélfia | Pindaí – BA</a:t>
            </a:r>
            <a:endParaRPr sz="2400"/>
          </a:p>
          <a:p>
            <a:pPr marL="457200" lvl="0" indent="-3581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➔"/>
            </a:pPr>
            <a:r>
              <a:rPr lang="pt-BR" sz="2400"/>
              <a:t>Projeto Saciar | Rio de Janeiro – RJ</a:t>
            </a:r>
            <a:endParaRPr sz="2400"/>
          </a:p>
          <a:p>
            <a:pPr marL="457200" lvl="0" indent="-3581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➔"/>
            </a:pPr>
            <a:r>
              <a:rPr lang="pt-BR" sz="2400"/>
              <a:t>Associação Beneficente Semeando Esperança | Campinas – SP</a:t>
            </a:r>
            <a:endParaRPr sz="2400"/>
          </a:p>
          <a:p>
            <a:pPr marL="457200" lvl="0" indent="-3581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➔"/>
            </a:pPr>
            <a:r>
              <a:rPr lang="pt-BR" sz="2400"/>
              <a:t>Associação Beneficente Reviver | Cascavel – PR</a:t>
            </a:r>
            <a:endParaRPr sz="2400"/>
          </a:p>
          <a:p>
            <a:pPr marL="457200" lvl="0" indent="-3581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➔"/>
            </a:pPr>
            <a:r>
              <a:rPr lang="pt-BR" sz="2400"/>
              <a:t>Instituto CURAE | Patos/PB</a:t>
            </a:r>
            <a:endParaRPr sz="240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0100" y="3690325"/>
            <a:ext cx="1845925" cy="118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/>
              <a:t>2023 - Projetos beneficiados</a:t>
            </a:r>
            <a:endParaRPr sz="3200" b="1"/>
          </a:p>
        </p:txBody>
      </p:sp>
      <p:sp>
        <p:nvSpPr>
          <p:cNvPr id="250" name="Google Shape;250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468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43"/>
              <a:buFont typeface="Calibri"/>
              <a:buChar char="➔"/>
            </a:pPr>
            <a:r>
              <a:rPr lang="pt-BR" sz="2143"/>
              <a:t>Instituto Acolher | Macapá – AP</a:t>
            </a:r>
            <a:endParaRPr sz="2143"/>
          </a:p>
          <a:p>
            <a:pPr marL="457200" lvl="0" indent="-36468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43"/>
              <a:buFont typeface="Calibri"/>
              <a:buChar char="➔"/>
            </a:pPr>
            <a:r>
              <a:rPr lang="pt-BR" sz="2143"/>
              <a:t>Projeto Curumim Cunhantã | Itacoatiara - AM</a:t>
            </a:r>
            <a:endParaRPr sz="2143"/>
          </a:p>
          <a:p>
            <a:pPr marL="457200" lvl="0" indent="-36468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43"/>
              <a:buFont typeface="Calibri"/>
              <a:buChar char="➔"/>
            </a:pPr>
            <a:r>
              <a:rPr lang="pt-BR" sz="2143"/>
              <a:t>Projeto Casa dá Vida | Itaporanga – PB</a:t>
            </a:r>
            <a:endParaRPr sz="2143"/>
          </a:p>
          <a:p>
            <a:pPr marL="457200" lvl="0" indent="-36468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43"/>
              <a:buFont typeface="Calibri"/>
              <a:buChar char="➔"/>
            </a:pPr>
            <a:r>
              <a:rPr lang="pt-BR" sz="2143"/>
              <a:t>Associação Beneficente da 1ª Igreja Batista Independente | São Felix- BA</a:t>
            </a:r>
            <a:endParaRPr sz="2143"/>
          </a:p>
          <a:p>
            <a:pPr marL="457200" lvl="0" indent="-36468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43"/>
              <a:buFont typeface="Calibri"/>
              <a:buChar char="➔"/>
            </a:pPr>
            <a:r>
              <a:rPr lang="pt-BR" sz="2143"/>
              <a:t>Centro Social Beneficente Filadélfia | Pindaí – BA</a:t>
            </a:r>
            <a:endParaRPr sz="2143"/>
          </a:p>
          <a:p>
            <a:pPr marL="457200" lvl="0" indent="-36468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43"/>
              <a:buFont typeface="Calibri"/>
              <a:buChar char="➔"/>
            </a:pPr>
            <a:r>
              <a:rPr lang="pt-BR" sz="2143"/>
              <a:t>Projeto Saciar | Rio de Janeiro – RJ</a:t>
            </a:r>
            <a:endParaRPr sz="2143"/>
          </a:p>
          <a:p>
            <a:pPr marL="457200" lvl="0" indent="-36468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43"/>
              <a:buFont typeface="Calibri"/>
              <a:buChar char="➔"/>
            </a:pPr>
            <a:r>
              <a:rPr lang="pt-BR" sz="2143"/>
              <a:t>Associação Beneficente Reviver | Cascavel – PR</a:t>
            </a:r>
            <a:endParaRPr sz="2143"/>
          </a:p>
          <a:p>
            <a:pPr marL="457200" lvl="0" indent="-36468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43"/>
              <a:buFont typeface="Calibri"/>
              <a:buChar char="➔"/>
            </a:pPr>
            <a:r>
              <a:rPr lang="pt-BR" sz="2143"/>
              <a:t>Instituto CURAE | Patos/PB </a:t>
            </a:r>
            <a:endParaRPr sz="2143"/>
          </a:p>
          <a:p>
            <a:pPr marL="457200" lvl="0" indent="-36468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43"/>
              <a:buFont typeface="Calibri"/>
              <a:buChar char="➔"/>
            </a:pPr>
            <a:r>
              <a:rPr lang="pt-BR" sz="2143"/>
              <a:t>O Poder do Amor | Pacaraima/RR (início janeiro)</a:t>
            </a:r>
            <a:endParaRPr sz="2143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endParaRPr sz="1470"/>
          </a:p>
        </p:txBody>
      </p:sp>
      <p:pic>
        <p:nvPicPr>
          <p:cNvPr id="251" name="Google Shape;2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1675" y="3726600"/>
            <a:ext cx="2129775" cy="137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/>
              <a:t>Apadrinhamento sueco</a:t>
            </a:r>
            <a:endParaRPr sz="3500" b="1"/>
          </a:p>
        </p:txBody>
      </p:sp>
      <p:sp>
        <p:nvSpPr>
          <p:cNvPr id="257" name="Google Shape;25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➔"/>
            </a:pPr>
            <a:r>
              <a:rPr lang="pt-BR"/>
              <a:t>Crianças e adolescentes atendidos em: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b="1">
                <a:highlight>
                  <a:srgbClr val="FF0000"/>
                </a:highlight>
              </a:rPr>
              <a:t>2022: 633 </a:t>
            </a:r>
            <a:endParaRPr b="1">
              <a:highlight>
                <a:srgbClr val="FF0000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➔"/>
            </a:pPr>
            <a:r>
              <a:rPr lang="pt-BR"/>
              <a:t>Crianças e adolescentes que serão atendidos em: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b="1">
                <a:highlight>
                  <a:srgbClr val="FF0000"/>
                </a:highlight>
              </a:rPr>
              <a:t>2023:</a:t>
            </a:r>
            <a:r>
              <a:rPr lang="pt-BR">
                <a:highlight>
                  <a:srgbClr val="FF0000"/>
                </a:highlight>
              </a:rPr>
              <a:t> </a:t>
            </a:r>
            <a:r>
              <a:rPr lang="pt-BR" b="1">
                <a:highlight>
                  <a:srgbClr val="FF0000"/>
                </a:highlight>
              </a:rPr>
              <a:t>1193</a:t>
            </a:r>
            <a:endParaRPr b="1">
              <a:highlight>
                <a:srgbClr val="FF0000"/>
              </a:highlight>
            </a:endParaRPr>
          </a:p>
        </p:txBody>
      </p:sp>
      <p:pic>
        <p:nvPicPr>
          <p:cNvPr id="258" name="Google Shape;25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2300" y="3347350"/>
            <a:ext cx="2632026" cy="169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 txBox="1">
            <a:spLocks noGrp="1"/>
          </p:cNvSpPr>
          <p:nvPr>
            <p:ph type="title"/>
          </p:nvPr>
        </p:nvSpPr>
        <p:spPr>
          <a:xfrm>
            <a:off x="311700" y="33130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4000" b="1"/>
              <a:t>Relatório Bolsas de Estudos 2022</a:t>
            </a:r>
            <a:endParaRPr sz="4000"/>
          </a:p>
        </p:txBody>
      </p:sp>
      <p:pic>
        <p:nvPicPr>
          <p:cNvPr id="264" name="Google Shape;26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800" y="1343380"/>
            <a:ext cx="4661100" cy="32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7" name="Google Shape;277;p38"/>
          <p:cNvPicPr preferRelativeResize="0"/>
          <p:nvPr/>
        </p:nvPicPr>
        <p:blipFill rotWithShape="1">
          <a:blip r:embed="rId3">
            <a:alphaModFix/>
          </a:blip>
          <a:srcRect l="23766" t="21923" r="9566" b="10827"/>
          <a:stretch/>
        </p:blipFill>
        <p:spPr>
          <a:xfrm>
            <a:off x="-127900" y="-30912"/>
            <a:ext cx="9726849" cy="5205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9"/>
          <p:cNvPicPr preferRelativeResize="0"/>
          <p:nvPr/>
        </p:nvPicPr>
        <p:blipFill rotWithShape="1">
          <a:blip r:embed="rId3">
            <a:alphaModFix/>
          </a:blip>
          <a:srcRect l="11533" t="18898" r="11984" b="18854"/>
          <a:stretch/>
        </p:blipFill>
        <p:spPr>
          <a:xfrm>
            <a:off x="606600" y="783525"/>
            <a:ext cx="7784749" cy="3563800"/>
          </a:xfrm>
          <a:prstGeom prst="rect">
            <a:avLst/>
          </a:prstGeom>
          <a:noFill/>
          <a:ln>
            <a:noFill/>
          </a:ln>
          <a:effectLst>
            <a:outerShdw blurRad="57150" dist="285750" dir="7920000" algn="bl" rotWithShape="0">
              <a:srgbClr val="274E13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/>
              <a:t>QUEM SOMOS</a:t>
            </a:r>
            <a:endParaRPr sz="4800" b="1"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700"/>
              <a:t>A FEPAS – Federação das Entidades e Projetos Assistenciais, foi organizada em 1986 para agregar as entidades e projetos sociais ligados às igrejas da CIBI – Convenção das Igrejas Batistas Independentes. </a:t>
            </a:r>
            <a:endParaRPr sz="27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5050" y="3395125"/>
            <a:ext cx="2943300" cy="146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891725"/>
            <a:ext cx="8839199" cy="3232517"/>
          </a:xfrm>
          <a:prstGeom prst="rect">
            <a:avLst/>
          </a:prstGeom>
          <a:noFill/>
          <a:ln>
            <a:noFill/>
          </a:ln>
          <a:effectLst>
            <a:outerShdw blurRad="57150" dist="66675" algn="bl" rotWithShape="0">
              <a:srgbClr val="000000">
                <a:alpha val="32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4"/>
          <p:cNvSpPr txBox="1">
            <a:spLocks noGrp="1"/>
          </p:cNvSpPr>
          <p:nvPr>
            <p:ph type="title"/>
          </p:nvPr>
        </p:nvSpPr>
        <p:spPr>
          <a:xfrm>
            <a:off x="196025" y="14147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2022 - 3° ENCONTRO DO PROJETO FÉ CIDADÃ</a:t>
            </a:r>
            <a:endParaRPr/>
          </a:p>
        </p:txBody>
      </p:sp>
      <p:sp>
        <p:nvSpPr>
          <p:cNvPr id="313" name="Google Shape;313;p44"/>
          <p:cNvSpPr txBox="1">
            <a:spLocks noGrp="1"/>
          </p:cNvSpPr>
          <p:nvPr>
            <p:ph type="body" idx="1"/>
          </p:nvPr>
        </p:nvSpPr>
        <p:spPr>
          <a:xfrm>
            <a:off x="150700" y="866250"/>
            <a:ext cx="4421400" cy="3667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450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dirty="0"/>
              <a:t>Outubro em Fortaleza - CE.</a:t>
            </a:r>
            <a:endParaRPr sz="2200" dirty="0"/>
          </a:p>
          <a:p>
            <a:pPr marL="0" lvl="0" indent="450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2200" dirty="0"/>
          </a:p>
          <a:p>
            <a:pPr marL="0" lvl="0" indent="450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dirty="0"/>
              <a:t>Cada mobilizador apresentou relatório de atividades. </a:t>
            </a:r>
          </a:p>
          <a:p>
            <a:pPr marL="0" lvl="0" indent="450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dirty="0"/>
          </a:p>
          <a:p>
            <a:pPr marL="0" lvl="0" indent="450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dirty="0"/>
              <a:t>Capacitação nos processos de licitação; </a:t>
            </a:r>
          </a:p>
          <a:p>
            <a:pPr marL="0" lvl="0" indent="450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dirty="0"/>
          </a:p>
          <a:p>
            <a:pPr marL="0" lvl="0" indent="45000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dirty="0"/>
              <a:t>Reflexões e planejamento das ações para 2023.</a:t>
            </a:r>
            <a:endParaRPr sz="2200" dirty="0"/>
          </a:p>
        </p:txBody>
      </p:sp>
      <p:pic>
        <p:nvPicPr>
          <p:cNvPr id="314" name="Google Shape;314;p44"/>
          <p:cNvPicPr preferRelativeResize="0"/>
          <p:nvPr/>
        </p:nvPicPr>
        <p:blipFill rotWithShape="1">
          <a:blip r:embed="rId3">
            <a:alphaModFix/>
          </a:blip>
          <a:srcRect t="20848"/>
          <a:stretch/>
        </p:blipFill>
        <p:spPr>
          <a:xfrm>
            <a:off x="4788488" y="714175"/>
            <a:ext cx="4169826" cy="2475401"/>
          </a:xfrm>
          <a:prstGeom prst="rect">
            <a:avLst/>
          </a:prstGeom>
          <a:noFill/>
          <a:ln>
            <a:noFill/>
          </a:ln>
          <a:effectLst>
            <a:outerShdw blurRad="928688" dist="285750" dir="7680000" algn="bl" rotWithShape="0">
              <a:srgbClr val="666666">
                <a:alpha val="50000"/>
              </a:srgbClr>
            </a:outerShdw>
          </a:effectLst>
        </p:spPr>
      </p:pic>
      <p:pic>
        <p:nvPicPr>
          <p:cNvPr id="315" name="Google Shape;31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4426" y="2901100"/>
            <a:ext cx="2797974" cy="2108201"/>
          </a:xfrm>
          <a:prstGeom prst="rect">
            <a:avLst/>
          </a:prstGeom>
          <a:noFill/>
          <a:ln>
            <a:noFill/>
          </a:ln>
          <a:effectLst>
            <a:outerShdw blurRad="57150" dist="228600" dir="8520000" algn="bl" rotWithShape="0">
              <a:srgbClr val="B7B7B7">
                <a:alpha val="79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4375" y="949675"/>
            <a:ext cx="4762500" cy="4762500"/>
          </a:xfrm>
          <a:prstGeom prst="rect">
            <a:avLst/>
          </a:prstGeom>
          <a:noFill/>
          <a:ln>
            <a:noFill/>
          </a:ln>
          <a:effectLst>
            <a:outerShdw blurRad="57150" dist="152400" dir="105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8" name="Google Shape;328;p46"/>
          <p:cNvSpPr txBox="1"/>
          <p:nvPr/>
        </p:nvSpPr>
        <p:spPr>
          <a:xfrm>
            <a:off x="407850" y="189575"/>
            <a:ext cx="8328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latin typeface="Calibri"/>
                <a:ea typeface="Calibri"/>
                <a:cs typeface="Calibri"/>
                <a:sym typeface="Calibri"/>
              </a:rPr>
              <a:t>2022 - Objetivo 1 - Igrejas </a:t>
            </a:r>
            <a:endParaRPr sz="35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037" y="0"/>
            <a:ext cx="9238076" cy="5196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00176" cy="517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50"/>
          <p:cNvPicPr preferRelativeResize="0"/>
          <p:nvPr/>
        </p:nvPicPr>
        <p:blipFill rotWithShape="1">
          <a:blip r:embed="rId3">
            <a:alphaModFix/>
          </a:blip>
          <a:srcRect t="-1480" b="1479"/>
          <a:stretch/>
        </p:blipFill>
        <p:spPr>
          <a:xfrm>
            <a:off x="0" y="76200"/>
            <a:ext cx="9225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5"/>
          <p:cNvSpPr txBox="1">
            <a:spLocks noGrp="1"/>
          </p:cNvSpPr>
          <p:nvPr>
            <p:ph type="title"/>
          </p:nvPr>
        </p:nvSpPr>
        <p:spPr>
          <a:xfrm>
            <a:off x="223250" y="303300"/>
            <a:ext cx="6155700" cy="2047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400" b="1"/>
              <a:t>2022 - Objetivo 3 - Crianças e adolescentes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400" b="1"/>
              <a:t>Oficinas com o material 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400" b="1"/>
              <a:t>“Com transparência a 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400" b="1"/>
              <a:t>gente ganha”- projetos federados</a:t>
            </a:r>
            <a:endParaRPr sz="1770"/>
          </a:p>
        </p:txBody>
      </p:sp>
      <p:pic>
        <p:nvPicPr>
          <p:cNvPr id="377" name="Google Shape;37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38599">
            <a:off x="5485600" y="406787"/>
            <a:ext cx="2861500" cy="4047084"/>
          </a:xfrm>
          <a:prstGeom prst="rect">
            <a:avLst/>
          </a:prstGeom>
          <a:noFill/>
          <a:ln>
            <a:noFill/>
          </a:ln>
          <a:effectLst>
            <a:outerShdw blurRad="428625" dist="400050" dir="8460000" algn="bl" rotWithShape="0">
              <a:srgbClr val="385723">
                <a:alpha val="50000"/>
              </a:srgbClr>
            </a:outerShdw>
          </a:effectLst>
        </p:spPr>
      </p:pic>
      <p:sp>
        <p:nvSpPr>
          <p:cNvPr id="378" name="Google Shape;378;p55"/>
          <p:cNvSpPr txBox="1"/>
          <p:nvPr/>
        </p:nvSpPr>
        <p:spPr>
          <a:xfrm>
            <a:off x="442325" y="2931925"/>
            <a:ext cx="393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55"/>
          <p:cNvSpPr/>
          <p:nvPr/>
        </p:nvSpPr>
        <p:spPr>
          <a:xfrm rot="-881310">
            <a:off x="1124750" y="2458625"/>
            <a:ext cx="2780366" cy="1718792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5"/>
          <p:cNvSpPr txBox="1"/>
          <p:nvPr/>
        </p:nvSpPr>
        <p:spPr>
          <a:xfrm rot="-846891">
            <a:off x="1256408" y="2472639"/>
            <a:ext cx="2969657" cy="156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b="1">
                <a:solidFill>
                  <a:schemeClr val="dk1"/>
                </a:solidFill>
              </a:rPr>
              <a:t>14 projetos</a:t>
            </a:r>
            <a:endParaRPr sz="3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b="1">
                <a:solidFill>
                  <a:schemeClr val="dk1"/>
                </a:solidFill>
              </a:rPr>
              <a:t>08 estados </a:t>
            </a:r>
            <a:endParaRPr sz="3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b="1">
                <a:solidFill>
                  <a:schemeClr val="dk1"/>
                </a:solidFill>
              </a:rPr>
              <a:t>529 crianças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>
            <a:spLocks noGrp="1"/>
          </p:cNvSpPr>
          <p:nvPr>
            <p:ph type="ctrTitle"/>
          </p:nvPr>
        </p:nvSpPr>
        <p:spPr>
          <a:xfrm>
            <a:off x="1105650" y="156575"/>
            <a:ext cx="6858000" cy="9264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3559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3559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3559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3559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3559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3559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3559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3559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3559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3559"/>
              <a:buNone/>
            </a:pPr>
            <a:r>
              <a:rPr lang="pt-BR" sz="2950"/>
              <a:t>2022 - PROJETO O PODER DO AMOR</a:t>
            </a: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3559"/>
              <a:buNone/>
            </a:pPr>
            <a:r>
              <a:rPr lang="pt-BR" sz="2950"/>
              <a:t>IBI PACARAIMA/RR </a:t>
            </a:r>
            <a:endParaRPr sz="2950"/>
          </a:p>
        </p:txBody>
      </p:sp>
      <p:sp>
        <p:nvSpPr>
          <p:cNvPr id="427" name="Google Shape;427;p62"/>
          <p:cNvSpPr txBox="1">
            <a:spLocks noGrp="1"/>
          </p:cNvSpPr>
          <p:nvPr>
            <p:ph type="subTitle" idx="1"/>
          </p:nvPr>
        </p:nvSpPr>
        <p:spPr>
          <a:xfrm>
            <a:off x="141899" y="849058"/>
            <a:ext cx="4740300" cy="3754975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25000" lnSpcReduction="20000"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sz="8800" dirty="0"/>
          </a:p>
          <a:p>
            <a:pPr marL="457200" lvl="0" indent="-368300" algn="l" rtl="0">
              <a:spcBef>
                <a:spcPts val="800"/>
              </a:spcBef>
              <a:spcAft>
                <a:spcPts val="0"/>
              </a:spcAft>
              <a:buSzPct val="100000"/>
              <a:buChar char="➔"/>
            </a:pPr>
            <a:r>
              <a:rPr lang="pt-BR" sz="8800" dirty="0"/>
              <a:t>450 pessoas abrigadas - 135 famílias venezuelanas.</a:t>
            </a:r>
            <a:endParaRPr sz="88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ct val="100000"/>
              <a:buChar char="➔"/>
            </a:pPr>
            <a:r>
              <a:rPr lang="pt-BR" sz="8800" dirty="0"/>
              <a:t>Parceria com a Força Tarefa Logística Humanitária da Operação Acolhida. Em média por mês são distribuídas 8 mil marmitas, leite, frutas, aos abrigados na igreja e em outras igrejas, comunidades e abrigos.</a:t>
            </a:r>
            <a:endParaRPr sz="88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ct val="100000"/>
              <a:buChar char="➔"/>
            </a:pPr>
            <a:r>
              <a:rPr lang="pt-BR" sz="8800" dirty="0"/>
              <a:t>Interiorização de 416 pessoas, sendo 50% para a região sul do Brasil  e parceria com igrejas da CIBI (pelo menos 8 famílias) prestam serviços gratuitos de inclusão no seguro social, carteira de trabalho e aulas de português.</a:t>
            </a:r>
            <a:endParaRPr sz="88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28" name="Google Shape;42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5192" y="1273225"/>
            <a:ext cx="3986909" cy="356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3"/>
          <p:cNvSpPr txBox="1">
            <a:spLocks noGrp="1"/>
          </p:cNvSpPr>
          <p:nvPr>
            <p:ph type="ctrTitle"/>
          </p:nvPr>
        </p:nvSpPr>
        <p:spPr>
          <a:xfrm>
            <a:off x="534650" y="305050"/>
            <a:ext cx="8158200" cy="1373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557"/>
              <a:buFont typeface="Arial"/>
              <a:buNone/>
            </a:pPr>
            <a:r>
              <a:rPr lang="pt-BR" sz="3727" b="1"/>
              <a:t>2023 - PROJETO O PODER DO AMOR</a:t>
            </a:r>
            <a:endParaRPr sz="3727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r>
              <a:rPr lang="pt-BR" sz="2950"/>
              <a:t>IBI PACARAIMA/RR </a:t>
            </a: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3"/>
          <p:cNvSpPr txBox="1">
            <a:spLocks noGrp="1"/>
          </p:cNvSpPr>
          <p:nvPr>
            <p:ph type="subTitle" idx="1"/>
          </p:nvPr>
        </p:nvSpPr>
        <p:spPr>
          <a:xfrm>
            <a:off x="324150" y="1426950"/>
            <a:ext cx="8820000" cy="3394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45720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algn="l" rtl="0">
              <a:spcBef>
                <a:spcPts val="80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Projeto de acolhimento a venezuelanos com oferta de alimentação, aula de português, acesso a cursos visando mercado de trabalho;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Processo de interiorização de famílias - apoio e parceria com igreja da CIBI é fundamental;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Atividades com crianças em espaço separado através do APS;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Manter parcerias com a Visão Mundial, ADRA, OIM, ACNUR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Projeto Nosso Shalom em parceria com a Tearfund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Necessidade de um espaço próprio para igreja e projetos sociais.</a:t>
            </a:r>
            <a:endParaRPr sz="240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4"/>
          <p:cNvSpPr txBox="1">
            <a:spLocks noGrp="1"/>
          </p:cNvSpPr>
          <p:nvPr>
            <p:ph type="ctrTitle"/>
          </p:nvPr>
        </p:nvSpPr>
        <p:spPr>
          <a:xfrm>
            <a:off x="1653250" y="215200"/>
            <a:ext cx="6858000" cy="769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166"/>
              <a:t>2022 - CAGESV </a:t>
            </a:r>
            <a:endParaRPr sz="4166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4"/>
          <p:cNvSpPr txBox="1">
            <a:spLocks noGrp="1"/>
          </p:cNvSpPr>
          <p:nvPr>
            <p:ph type="subTitle" idx="1"/>
          </p:nvPr>
        </p:nvSpPr>
        <p:spPr>
          <a:xfrm>
            <a:off x="1062700" y="517125"/>
            <a:ext cx="8370000" cy="639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180"/>
              <a:t>Centro de apoio a grupos étnicos em situação de vulnerabilidade</a:t>
            </a:r>
            <a:endParaRPr sz="2180"/>
          </a:p>
          <a:p>
            <a:pPr marL="0" lvl="0" indent="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935"/>
              <a:buNone/>
            </a:pPr>
            <a:endParaRPr sz="1530"/>
          </a:p>
        </p:txBody>
      </p:sp>
      <p:pic>
        <p:nvPicPr>
          <p:cNvPr id="441" name="Google Shape;441;p64"/>
          <p:cNvPicPr preferRelativeResize="0"/>
          <p:nvPr/>
        </p:nvPicPr>
        <p:blipFill rotWithShape="1">
          <a:blip r:embed="rId3">
            <a:alphaModFix amt="69000"/>
          </a:blip>
          <a:srcRect l="51607"/>
          <a:stretch/>
        </p:blipFill>
        <p:spPr>
          <a:xfrm>
            <a:off x="-14606" y="0"/>
            <a:ext cx="11665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4"/>
          <p:cNvSpPr txBox="1"/>
          <p:nvPr/>
        </p:nvSpPr>
        <p:spPr>
          <a:xfrm>
            <a:off x="1571375" y="1253475"/>
            <a:ext cx="74964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Atividades desenvolvidas: 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➔"/>
            </a:pPr>
            <a:r>
              <a:rPr lang="pt-BR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Visitas aos enfermos na casa de saúde indígena e nos hospitais, apoio a criança e família de um  caso de violência sexual, 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➔"/>
            </a:pPr>
            <a:r>
              <a:rPr lang="pt-BR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Visitas a 22 aldeias da etnia </a:t>
            </a:r>
            <a:r>
              <a:rPr lang="pt-BR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Araweté</a:t>
            </a:r>
            <a:r>
              <a:rPr lang="pt-BR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cerca de 150 famílias, com entrega de 237 presentes às crianças de 0 a 12 anos, 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➔"/>
            </a:pPr>
            <a:r>
              <a:rPr lang="pt-BR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Apoio à saúde através de consulta médica e óculos para um indígena;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➔"/>
            </a:pPr>
            <a:r>
              <a:rPr lang="pt-BR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Foram realizados 1876 atendimentos ao longo do ano. 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➔"/>
            </a:pPr>
            <a:r>
              <a:rPr lang="pt-BR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Prestação de serviço aos indígenas na organização de suas viagens de retorno às aldeias; 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231175" y="3639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/>
              <a:t>MISSÃO</a:t>
            </a:r>
            <a:endParaRPr sz="4800" b="1"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311700" y="1196175"/>
            <a:ext cx="8520600" cy="2635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700"/>
              <a:t>A FEPAS tem como missão, promover a justiça do Reino de Deus por meio da transformação social junto a comunidades, atuando com assessoria, capacitação técnica e apoio à captação de recursos, visando o aprimoramento de entidades e ações sociais vinculadas a igrejas da CIBI. </a:t>
            </a:r>
            <a:endParaRPr sz="2700"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5475" y="3644650"/>
            <a:ext cx="2693050" cy="133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5"/>
          <p:cNvSpPr txBox="1">
            <a:spLocks noGrp="1"/>
          </p:cNvSpPr>
          <p:nvPr>
            <p:ph type="ctrTitle"/>
          </p:nvPr>
        </p:nvSpPr>
        <p:spPr>
          <a:xfrm>
            <a:off x="5704000" y="0"/>
            <a:ext cx="3633900" cy="812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00"/>
              <a:t>2023 - CAGESV -</a:t>
            </a:r>
            <a:endParaRPr sz="3700"/>
          </a:p>
        </p:txBody>
      </p:sp>
      <p:sp>
        <p:nvSpPr>
          <p:cNvPr id="448" name="Google Shape;448;p65"/>
          <p:cNvSpPr txBox="1">
            <a:spLocks noGrp="1"/>
          </p:cNvSpPr>
          <p:nvPr>
            <p:ph type="subTitle" idx="1"/>
          </p:nvPr>
        </p:nvSpPr>
        <p:spPr>
          <a:xfrm>
            <a:off x="5333975" y="812700"/>
            <a:ext cx="3769200" cy="4303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➔"/>
            </a:pPr>
            <a:r>
              <a:rPr lang="pt-BR"/>
              <a:t>Visitar as aldeias de 3 etnias: Arara, Asurini e Parakanã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/>
              <a:t>Recrutar mais voluntários para servir no CAGESV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/>
              <a:t>Ansiamos ter uma sede própria para o CAGESV;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/>
              <a:t>Trocar de carro para melhor execução das atividades com os indígenas;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/>
              <a:t>Realizar as atividades referente ao assessoramento aos indígenas em suas atividades na cidade, servir do Café da Manhã proporcionando uma interação e comunhão entre várias etnias gerando oportunidades para compartilhamento da Palavra de Deus, visitação aos enfermos...</a:t>
            </a:r>
            <a:endParaRPr/>
          </a:p>
        </p:txBody>
      </p:sp>
      <p:pic>
        <p:nvPicPr>
          <p:cNvPr id="449" name="Google Shape;449;p65"/>
          <p:cNvPicPr preferRelativeResize="0"/>
          <p:nvPr/>
        </p:nvPicPr>
        <p:blipFill rotWithShape="1">
          <a:blip r:embed="rId3">
            <a:alphaModFix/>
          </a:blip>
          <a:srcRect l="9001" r="36508"/>
          <a:stretch/>
        </p:blipFill>
        <p:spPr>
          <a:xfrm>
            <a:off x="212250" y="139125"/>
            <a:ext cx="2877800" cy="2432625"/>
          </a:xfrm>
          <a:prstGeom prst="rect">
            <a:avLst/>
          </a:prstGeom>
          <a:noFill/>
          <a:ln>
            <a:noFill/>
          </a:ln>
          <a:effectLst>
            <a:outerShdw blurRad="57150" dist="123825" dir="68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0" name="Google Shape;450;p65"/>
          <p:cNvPicPr preferRelativeResize="0"/>
          <p:nvPr/>
        </p:nvPicPr>
        <p:blipFill rotWithShape="1">
          <a:blip r:embed="rId4">
            <a:alphaModFix/>
          </a:blip>
          <a:srcRect l="6073" t="15333" r="5649"/>
          <a:stretch/>
        </p:blipFill>
        <p:spPr>
          <a:xfrm>
            <a:off x="2139725" y="2761175"/>
            <a:ext cx="3032351" cy="2181124"/>
          </a:xfrm>
          <a:prstGeom prst="rect">
            <a:avLst/>
          </a:prstGeom>
          <a:noFill/>
          <a:ln>
            <a:noFill/>
          </a:ln>
          <a:effectLst>
            <a:outerShdw blurRad="57150" dist="152400" dir="834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6"/>
          <p:cNvPicPr preferRelativeResize="0"/>
          <p:nvPr/>
        </p:nvPicPr>
        <p:blipFill rotWithShape="1">
          <a:blip r:embed="rId3">
            <a:alphaModFix amt="76000"/>
          </a:blip>
          <a:srcRect t="8309" b="-8310"/>
          <a:stretch/>
        </p:blipFill>
        <p:spPr>
          <a:xfrm>
            <a:off x="0" y="1546150"/>
            <a:ext cx="9181450" cy="2481224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6"/>
          <p:cNvSpPr txBox="1">
            <a:spLocks noGrp="1"/>
          </p:cNvSpPr>
          <p:nvPr>
            <p:ph type="ctrTitle"/>
          </p:nvPr>
        </p:nvSpPr>
        <p:spPr>
          <a:xfrm>
            <a:off x="1161725" y="1635597"/>
            <a:ext cx="6858000" cy="1790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/>
              <a:t>Projetos em parceria com Tearfund </a:t>
            </a:r>
            <a:endParaRPr sz="4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7"/>
          <p:cNvSpPr txBox="1">
            <a:spLocks noGrp="1"/>
          </p:cNvSpPr>
          <p:nvPr>
            <p:ph type="ctrTitle"/>
          </p:nvPr>
        </p:nvSpPr>
        <p:spPr>
          <a:xfrm>
            <a:off x="534650" y="-470025"/>
            <a:ext cx="8158200" cy="67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r>
              <a:rPr lang="pt-BR" sz="2950"/>
              <a:t>2023 - Projeto Fé Cidadã</a:t>
            </a: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r>
              <a:rPr lang="pt-BR" sz="2950"/>
              <a:t> </a:t>
            </a: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/>
          </a:p>
        </p:txBody>
      </p:sp>
      <p:sp>
        <p:nvSpPr>
          <p:cNvPr id="462" name="Google Shape;462;p67"/>
          <p:cNvSpPr txBox="1">
            <a:spLocks noGrp="1"/>
          </p:cNvSpPr>
          <p:nvPr>
            <p:ph type="subTitle" idx="1"/>
          </p:nvPr>
        </p:nvSpPr>
        <p:spPr>
          <a:xfrm>
            <a:off x="386200" y="1151425"/>
            <a:ext cx="5202900" cy="314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pt-BR" sz="2100" dirty="0"/>
              <a:t>2 turmas 23 com  formandos do Brasil e alguns países da África; </a:t>
            </a:r>
            <a:endParaRPr sz="210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pt-BR" sz="2100" dirty="0"/>
              <a:t>Mentoria de 12 cursistas na implementação da metodologia; </a:t>
            </a:r>
            <a:endParaRPr sz="210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pt-BR" sz="2100" dirty="0"/>
              <a:t>Elaboração de material para igrejas com foco na atuação em desastres;</a:t>
            </a:r>
            <a:endParaRPr sz="210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pt-BR" sz="2100" dirty="0"/>
              <a:t>Sistematização de boas práticas em igrejas da CIBI e outras.</a:t>
            </a:r>
            <a:endParaRPr sz="21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2100" b="1" dirty="0"/>
              <a:t>2023</a:t>
            </a:r>
            <a:r>
              <a:rPr lang="pt-BR" sz="2100" dirty="0"/>
              <a:t> - ainda em tratativas com a </a:t>
            </a:r>
            <a:r>
              <a:rPr lang="pt-BR" sz="2100" dirty="0" err="1"/>
              <a:t>Tearfund</a:t>
            </a:r>
            <a:r>
              <a:rPr lang="pt-BR" sz="2100" dirty="0"/>
              <a:t> - 1 turma online e 1 turma presencial</a:t>
            </a:r>
            <a:endParaRPr sz="2100" dirty="0"/>
          </a:p>
        </p:txBody>
      </p:sp>
      <p:pic>
        <p:nvPicPr>
          <p:cNvPr id="463" name="Google Shape;46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4375" y="439950"/>
            <a:ext cx="2935500" cy="4136750"/>
          </a:xfrm>
          <a:prstGeom prst="rect">
            <a:avLst/>
          </a:prstGeom>
          <a:noFill/>
          <a:ln>
            <a:noFill/>
          </a:ln>
          <a:effectLst>
            <a:outerShdw blurRad="114300" dist="152400" dir="65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64" name="Google Shape;464;p67"/>
          <p:cNvSpPr txBox="1"/>
          <p:nvPr/>
        </p:nvSpPr>
        <p:spPr>
          <a:xfrm>
            <a:off x="5609425" y="4626250"/>
            <a:ext cx="354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Disponível para download no site fepas.org.br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7"/>
          <p:cNvSpPr txBox="1"/>
          <p:nvPr/>
        </p:nvSpPr>
        <p:spPr>
          <a:xfrm>
            <a:off x="386200" y="112250"/>
            <a:ext cx="54570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2022 - Curso virtual Metodologia UMOJA de desenvolvimento Comunitário</a:t>
            </a:r>
            <a:endParaRPr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8"/>
          <p:cNvSpPr txBox="1">
            <a:spLocks noGrp="1"/>
          </p:cNvSpPr>
          <p:nvPr>
            <p:ph type="ctrTitle"/>
          </p:nvPr>
        </p:nvSpPr>
        <p:spPr>
          <a:xfrm>
            <a:off x="534650" y="-470025"/>
            <a:ext cx="8158200" cy="67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r>
              <a:rPr lang="pt-BR" sz="2950"/>
              <a:t>2023 - Projeto Fé Cidadã</a:t>
            </a: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r>
              <a:rPr lang="pt-BR" sz="2950"/>
              <a:t> </a:t>
            </a: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/>
          </a:p>
        </p:txBody>
      </p:sp>
      <p:sp>
        <p:nvSpPr>
          <p:cNvPr id="471" name="Google Shape;471;p68"/>
          <p:cNvSpPr txBox="1">
            <a:spLocks noGrp="1"/>
          </p:cNvSpPr>
          <p:nvPr>
            <p:ph type="subTitle" idx="1"/>
          </p:nvPr>
        </p:nvSpPr>
        <p:spPr>
          <a:xfrm>
            <a:off x="354550" y="1107550"/>
            <a:ext cx="4356300" cy="3850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A FEPAS hospedou a gestão administrativa e fez parte do Coletivo que organizou  o evento.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Tivemos parceria com a Interact que participou do evento e contribuiu com a palestra online do Pr Markus Sand, trazendo a experiência das igrejas suecas no acolhimento de refugiados.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/>
              <a:t>115 participantes - 39 igrejas - 45 organizações sociais e 6 entidades governamentais e humanitárias como OIM, ACNUR, secretaria municipale estadual e federal de assistência social e ministério da cidadania.</a:t>
            </a:r>
            <a:endParaRPr/>
          </a:p>
        </p:txBody>
      </p:sp>
      <p:pic>
        <p:nvPicPr>
          <p:cNvPr id="472" name="Google Shape;47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6975" y="2035200"/>
            <a:ext cx="3147050" cy="2992850"/>
          </a:xfrm>
          <a:prstGeom prst="rect">
            <a:avLst/>
          </a:prstGeom>
          <a:noFill/>
          <a:ln>
            <a:noFill/>
          </a:ln>
          <a:effectLst>
            <a:outerShdw blurRad="57150" dist="161925" dir="738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73" name="Google Shape;473;p68"/>
          <p:cNvPicPr preferRelativeResize="0"/>
          <p:nvPr/>
        </p:nvPicPr>
        <p:blipFill rotWithShape="1">
          <a:blip r:embed="rId4">
            <a:alphaModFix/>
          </a:blip>
          <a:srcRect b="15426"/>
          <a:stretch/>
        </p:blipFill>
        <p:spPr>
          <a:xfrm>
            <a:off x="4989125" y="107425"/>
            <a:ext cx="3267267" cy="24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8"/>
          <p:cNvSpPr txBox="1"/>
          <p:nvPr/>
        </p:nvSpPr>
        <p:spPr>
          <a:xfrm>
            <a:off x="354550" y="162625"/>
            <a:ext cx="4305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2022 -  Capacitação no acolhimento de afegãos e VI Fórum de Refugiados </a:t>
            </a:r>
            <a:endParaRPr sz="1600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9"/>
          <p:cNvSpPr txBox="1">
            <a:spLocks noGrp="1"/>
          </p:cNvSpPr>
          <p:nvPr>
            <p:ph type="ctrTitle"/>
          </p:nvPr>
        </p:nvSpPr>
        <p:spPr>
          <a:xfrm>
            <a:off x="534650" y="-470025"/>
            <a:ext cx="8158200" cy="67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r>
              <a:rPr lang="pt-BR" sz="2950"/>
              <a:t>2023 - Projeto Fé Cidadã</a:t>
            </a: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r>
              <a:rPr lang="pt-BR" sz="2950"/>
              <a:t> </a:t>
            </a: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/>
          </a:p>
        </p:txBody>
      </p:sp>
      <p:sp>
        <p:nvSpPr>
          <p:cNvPr id="480" name="Google Shape;480;p69"/>
          <p:cNvSpPr txBox="1">
            <a:spLocks noGrp="1"/>
          </p:cNvSpPr>
          <p:nvPr>
            <p:ph type="subTitle" idx="1"/>
          </p:nvPr>
        </p:nvSpPr>
        <p:spPr>
          <a:xfrm>
            <a:off x="144625" y="221550"/>
            <a:ext cx="5358900" cy="4700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2832" b="1" dirty="0"/>
              <a:t>2023 - Projeto Nosso </a:t>
            </a:r>
            <a:r>
              <a:rPr lang="pt-BR" sz="2832" b="1" dirty="0" err="1"/>
              <a:t>Shalom</a:t>
            </a:r>
            <a:r>
              <a:rPr lang="pt-BR" sz="2832" b="1" dirty="0"/>
              <a:t> em Pacaraima/RR</a:t>
            </a:r>
            <a:endParaRPr sz="2832" b="1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2200" dirty="0"/>
              <a:t>Objetivo: contribuir para que famílias de refugiados venezuelanos e indígenas da etnia </a:t>
            </a:r>
            <a:r>
              <a:rPr lang="pt-BR" sz="2200" dirty="0" err="1"/>
              <a:t>macuxi</a:t>
            </a:r>
            <a:r>
              <a:rPr lang="pt-BR" sz="2200" dirty="0"/>
              <a:t> que tenham sua dignidade afirmada através de melhores condições para exercer a atividade de catadores, contribuindo para sua sustentabilidade econômica com geração de renda e saúde, e potencializando a sustentabilidade ambiental que a atividade de coleta e destinação dos resíduos sólidos pode gerar. </a:t>
            </a:r>
            <a:endParaRPr sz="22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200" dirty="0"/>
              <a:t>Sonhamos e vamos trabalhar para que este grupo possa se organizar em uma cooperativa. </a:t>
            </a:r>
            <a:endParaRPr sz="2200" dirty="0"/>
          </a:p>
        </p:txBody>
      </p:sp>
      <p:pic>
        <p:nvPicPr>
          <p:cNvPr id="481" name="Google Shape;48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3550" y="2387850"/>
            <a:ext cx="3488052" cy="25341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2" name="Google Shape;48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3550" y="191395"/>
            <a:ext cx="3488052" cy="196202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9"/>
          <p:cNvSpPr txBox="1">
            <a:spLocks noGrp="1"/>
          </p:cNvSpPr>
          <p:nvPr>
            <p:ph type="ctrTitle"/>
          </p:nvPr>
        </p:nvSpPr>
        <p:spPr>
          <a:xfrm>
            <a:off x="534650" y="-470025"/>
            <a:ext cx="8158200" cy="67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r>
              <a:rPr lang="pt-BR" sz="2950"/>
              <a:t>2023 - Projeto Fé Cidadã</a:t>
            </a: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59"/>
              <a:buFont typeface="Arial"/>
              <a:buNone/>
            </a:pPr>
            <a:r>
              <a:rPr lang="pt-BR" sz="2950"/>
              <a:t> </a:t>
            </a:r>
            <a:endParaRPr sz="29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/>
          </a:p>
        </p:txBody>
      </p:sp>
      <p:sp>
        <p:nvSpPr>
          <p:cNvPr id="480" name="Google Shape;480;p69"/>
          <p:cNvSpPr txBox="1">
            <a:spLocks noGrp="1"/>
          </p:cNvSpPr>
          <p:nvPr>
            <p:ph type="subTitle" idx="1"/>
          </p:nvPr>
        </p:nvSpPr>
        <p:spPr>
          <a:xfrm>
            <a:off x="1892550" y="288750"/>
            <a:ext cx="5358900" cy="554627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2400" dirty="0"/>
              <a:t>REDES SOCIAIS </a:t>
            </a:r>
            <a:endParaRPr sz="24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C1DDACE-13B0-4264-9C72-AD03B4D87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42" b="12657"/>
          <a:stretch/>
        </p:blipFill>
        <p:spPr>
          <a:xfrm>
            <a:off x="1576594" y="1239151"/>
            <a:ext cx="5990811" cy="3444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9763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311700" y="21535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/>
              <a:t>Diretoria</a:t>
            </a:r>
            <a:endParaRPr sz="4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/>
              <a:t>2022-2024</a:t>
            </a:r>
            <a:r>
              <a:rPr lang="pt-BR" b="1"/>
              <a:t> </a:t>
            </a:r>
            <a:endParaRPr b="1"/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571" y="87221"/>
            <a:ext cx="1840775" cy="184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221550" y="1877650"/>
            <a:ext cx="2950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PRESIDENTE: Luiz Neto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8225" y="87225"/>
            <a:ext cx="1941750" cy="184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1888" y="2571750"/>
            <a:ext cx="1941775" cy="21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075" y="2579250"/>
            <a:ext cx="1941775" cy="20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196963" y="465105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TESOUREIRO: Ricardo Missura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5277650" y="4651050"/>
            <a:ext cx="3942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SECRETÁRIA: Ana Elisa Lima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5528150" y="1860400"/>
            <a:ext cx="3298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VICE-PRESIDENTE: Angélica Camargo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-3311150" y="348640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/>
              <a:t>Equipe</a:t>
            </a:r>
            <a:endParaRPr sz="4000" b="1"/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75" y="293147"/>
            <a:ext cx="1629250" cy="162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4363" y="309950"/>
            <a:ext cx="1629250" cy="159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5600" y="248674"/>
            <a:ext cx="1629250" cy="163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9500" y="2519111"/>
            <a:ext cx="1504850" cy="200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-64925" y="1836375"/>
            <a:ext cx="31287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COORDENADORA DE PROJETOS: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Tânia Wutzki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2851600" y="1883175"/>
            <a:ext cx="38607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GESTORA FINANCEIRA: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Cristina César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6414200" y="1572600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ASSISTENTE ADMINISTRATIVO: Lucilene Salgado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1761925" y="4462500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ASSISTENTE SOCIAL: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Julia Lobo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5209450" y="4462500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EDUCADOR SOCIAL: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Gilberto Alves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2300" y="2521088"/>
            <a:ext cx="1504850" cy="2002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9"/>
          <p:cNvPicPr preferRelativeResize="0"/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>
            <a:off x="0" y="4890825"/>
            <a:ext cx="9144000" cy="401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311700" y="27567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/>
              <a:t>Entidades e projetos federados</a:t>
            </a:r>
            <a:endParaRPr sz="4800" b="1"/>
          </a:p>
        </p:txBody>
      </p:sp>
      <p:sp>
        <p:nvSpPr>
          <p:cNvPr id="140" name="Google Shape;140;p19"/>
          <p:cNvSpPr txBox="1"/>
          <p:nvPr/>
        </p:nvSpPr>
        <p:spPr>
          <a:xfrm>
            <a:off x="1572000" y="1390600"/>
            <a:ext cx="3000000" cy="27504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8800" dirty="0">
                <a:solidFill>
                  <a:srgbClr val="38761D"/>
                </a:solidFill>
              </a:rPr>
              <a:t>32</a:t>
            </a:r>
            <a:endParaRPr sz="8800" dirty="0">
              <a:solidFill>
                <a:srgbClr val="38761D"/>
              </a:solidFill>
            </a:endParaRPr>
          </a:p>
          <a:p>
            <a:pPr marL="9144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8800" dirty="0">
                <a:solidFill>
                  <a:srgbClr val="92D050"/>
                </a:solidFill>
              </a:rPr>
              <a:t>   </a:t>
            </a:r>
            <a:endParaRPr sz="8800" dirty="0">
              <a:solidFill>
                <a:srgbClr val="92D050"/>
              </a:solidFill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4793700" y="979025"/>
            <a:ext cx="40386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Indígenas</a:t>
            </a:r>
            <a:endParaRPr sz="17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Idosos</a:t>
            </a:r>
            <a:endParaRPr sz="17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Refugiados</a:t>
            </a:r>
            <a:endParaRPr sz="17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Quilombolas</a:t>
            </a:r>
            <a:endParaRPr sz="17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Ribeirinhos</a:t>
            </a:r>
            <a:endParaRPr sz="17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Reeducandos – penas alternativas</a:t>
            </a:r>
            <a:endParaRPr sz="17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Crianças e adolescentes </a:t>
            </a:r>
            <a:endParaRPr sz="17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577450" y="3840850"/>
            <a:ext cx="7735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ABESE - Associação Semeando Esperança - Campinas/SP encerrou suas atividades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Projeto ETA da IBI de Itacoatiara fez o processo de filiação a FEPAS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 amt="75000"/>
          </a:blip>
          <a:srcRect t="8309" b="-8310"/>
          <a:stretch/>
        </p:blipFill>
        <p:spPr>
          <a:xfrm>
            <a:off x="0" y="1546150"/>
            <a:ext cx="9181450" cy="248122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>
            <a:spLocks noGrp="1"/>
          </p:cNvSpPr>
          <p:nvPr>
            <p:ph type="title"/>
          </p:nvPr>
        </p:nvSpPr>
        <p:spPr>
          <a:xfrm>
            <a:off x="236750" y="242187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/>
              <a:t>Programas desenvolvidos pela FEPAS</a:t>
            </a:r>
            <a:endParaRPr sz="48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273125" y="681975"/>
            <a:ext cx="8559300" cy="257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/>
              <a:t>2022 - Apadrinhamento Brasileiro </a:t>
            </a:r>
            <a:endParaRPr sz="4800"/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8513" y="1461049"/>
            <a:ext cx="3526973" cy="3482177"/>
          </a:xfrm>
          <a:prstGeom prst="rect">
            <a:avLst/>
          </a:prstGeom>
          <a:noFill/>
          <a:ln>
            <a:noFill/>
          </a:ln>
          <a:effectLst>
            <a:outerShdw blurRad="300038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732175" y="1095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3500"/>
              <a:t>APB - Apadrinhamento Brasileiro - 2022</a:t>
            </a:r>
            <a:endParaRPr sz="3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270"/>
              <a:t>51 padrinhos/madrinhas enviaram contribuições para 16 Projetos</a:t>
            </a:r>
            <a:endParaRPr sz="2270"/>
          </a:p>
        </p:txBody>
      </p:sp>
      <p:pic>
        <p:nvPicPr>
          <p:cNvPr id="186" name="Google Shape;1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6209" y="3941175"/>
            <a:ext cx="1217792" cy="120232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236900" y="1343950"/>
            <a:ext cx="42495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8611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18"/>
              <a:buFont typeface="Calibri"/>
              <a:buChar char="●"/>
            </a:pPr>
            <a:r>
              <a:rPr lang="pt-BR" sz="1417"/>
              <a:t>ABENFI - ASSOCIAÇÃO BENEFICENTE FILADÉLFIA - SÃO PAULO/SP</a:t>
            </a:r>
            <a:endParaRPr sz="1417"/>
          </a:p>
          <a:p>
            <a:pPr marL="457200" lvl="0" indent="-318611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18"/>
              <a:buFont typeface="Calibri"/>
              <a:buChar char="●"/>
            </a:pPr>
            <a:r>
              <a:rPr lang="pt-BR" sz="1417"/>
              <a:t>ASSOCIAÇÃO BENEFICENTE DIREITO DE SER - CAMPINAS/SP</a:t>
            </a:r>
            <a:endParaRPr sz="1417"/>
          </a:p>
          <a:p>
            <a:pPr marL="457200" lvl="0" indent="-318611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18"/>
              <a:buFont typeface="Calibri"/>
              <a:buChar char="●"/>
            </a:pPr>
            <a:r>
              <a:rPr lang="pt-BR" sz="1417"/>
              <a:t>ASSOCIAÇÃO BENEFICENTE FILADÉLFIA - RIACHO DE SANTANA/BA</a:t>
            </a:r>
            <a:endParaRPr sz="1417"/>
          </a:p>
          <a:p>
            <a:pPr marL="457200" lvl="0" indent="-318611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18"/>
              <a:buFont typeface="Calibri"/>
              <a:buChar char="●"/>
            </a:pPr>
            <a:r>
              <a:rPr lang="pt-BR" sz="1417"/>
              <a:t>ASSOCIAÇÃO BENEFICENTE SEMEANDO ESPERANÇA - CA</a:t>
            </a:r>
            <a:endParaRPr sz="1417"/>
          </a:p>
          <a:p>
            <a:pPr marL="457200" lvl="0" indent="-318611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18"/>
              <a:buFont typeface="Calibri"/>
              <a:buChar char="●"/>
            </a:pPr>
            <a:r>
              <a:rPr lang="pt-BR" sz="1417"/>
              <a:t>CASA DE APOIO À GRUPOS ÉTNICOS EM SIT. DE VULNERABILIDADE. - ALTAMIRA/PA</a:t>
            </a:r>
            <a:endParaRPr sz="1417"/>
          </a:p>
          <a:p>
            <a:pPr marL="457200" lvl="0" indent="-318611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18"/>
              <a:buFont typeface="Calibri"/>
              <a:buChar char="●"/>
            </a:pPr>
            <a:r>
              <a:rPr lang="pt-BR" sz="1417"/>
              <a:t>CENTRO DE CONVIVÊNCIA SACIAR - RIO DE JANEIRO/RJ</a:t>
            </a:r>
            <a:endParaRPr sz="1417"/>
          </a:p>
          <a:p>
            <a:pPr marL="457200" lvl="0" indent="-318611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18"/>
              <a:buFont typeface="Calibri"/>
              <a:buChar char="●"/>
            </a:pPr>
            <a:r>
              <a:rPr lang="pt-BR" sz="1417"/>
              <a:t>CENTRO SOCIAL BENEFICENTE FILADÉLFIA - POVOADO DE TANQUE - PINDAÍ/BA</a:t>
            </a:r>
            <a:endParaRPr sz="1417"/>
          </a:p>
          <a:p>
            <a:pPr marL="457200" lvl="0" indent="-318611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18"/>
              <a:buFont typeface="Calibri"/>
              <a:buChar char="●"/>
            </a:pPr>
            <a:r>
              <a:rPr lang="pt-BR" sz="1417"/>
              <a:t>CENTRO SOCIAL BETEL - JABOATÃO DOS GUARARAPES/PE</a:t>
            </a:r>
            <a:endParaRPr sz="1417"/>
          </a:p>
          <a:p>
            <a:pPr marL="0" lvl="0" indent="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1942"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2"/>
          </p:nvPr>
        </p:nvSpPr>
        <p:spPr>
          <a:xfrm>
            <a:off x="4761550" y="1343950"/>
            <a:ext cx="41793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pt-BR" sz="1400"/>
              <a:t>CENTRO SOCIAL FILADÉLFIA - FORTALEZA/CE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pt-BR" sz="1400"/>
              <a:t>INSTITUTO EDUCACIONAL BATISTA - SÃO FELIX / BA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pt-BR" sz="1400"/>
              <a:t>PROJETO ACOLHER - MACAPÁ/AP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pt-BR" sz="1400"/>
              <a:t>PROJETO CASA DÁ VIDA - ITAPORANGA/PB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pt-BR" sz="1400"/>
              <a:t>PROJETO CURUMIM CUNHANTÃ - ITACOATIARA/AM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pt-BR" sz="1400"/>
              <a:t>PROJETO FLORESCER - RIBEIRO GONÇALVES/PI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pt-BR" sz="1400"/>
              <a:t>PROJETO OPA - O PODER DO AMOR - PACARAIMA/RR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pt-BR" sz="1400"/>
              <a:t>PROJETO SEMEANDO O FUTURO - ITABORAÍ/RJ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1458</Words>
  <Application>Microsoft Office PowerPoint</Application>
  <PresentationFormat>Apresentação na tela (16:9)</PresentationFormat>
  <Paragraphs>220</Paragraphs>
  <Slides>35</Slides>
  <Notes>35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8" baseType="lpstr">
      <vt:lpstr>Arial</vt:lpstr>
      <vt:lpstr>Calibri</vt:lpstr>
      <vt:lpstr>1_Tema do Office</vt:lpstr>
      <vt:lpstr>Apresentação do PowerPoint</vt:lpstr>
      <vt:lpstr>QUEM SOMOS</vt:lpstr>
      <vt:lpstr>MISSÃO</vt:lpstr>
      <vt:lpstr>Diretoria 2022-2024 </vt:lpstr>
      <vt:lpstr>Equipe</vt:lpstr>
      <vt:lpstr>Entidades e projetos federados</vt:lpstr>
      <vt:lpstr>Programas desenvolvidos pela FEPAS</vt:lpstr>
      <vt:lpstr>2022 - Apadrinhamento Brasileiro </vt:lpstr>
      <vt:lpstr>APB - Apadrinhamento Brasileiro - 2022 51 padrinhos/madrinhas enviaram contribuições para 16 Projetos</vt:lpstr>
      <vt:lpstr>Apresentação do PowerPoint</vt:lpstr>
      <vt:lpstr>Dia de Ação Social 2023</vt:lpstr>
      <vt:lpstr>Programas e projetos desenvolvidos em parceria com Interact  </vt:lpstr>
      <vt:lpstr>Apadrinhamento Sueco - APS</vt:lpstr>
      <vt:lpstr>2022 - Projetos beneficiados pelo Apadrinhamento Sueco  </vt:lpstr>
      <vt:lpstr>2023 - Projetos beneficiados</vt:lpstr>
      <vt:lpstr>Apadrinhamento sueco</vt:lpstr>
      <vt:lpstr>Relatório Bolsas de Estudos 2022</vt:lpstr>
      <vt:lpstr>Apresentação do PowerPoint</vt:lpstr>
      <vt:lpstr>Apresentação do PowerPoint</vt:lpstr>
      <vt:lpstr>Apresentação do PowerPoint</vt:lpstr>
      <vt:lpstr>2022 - 3° ENCONTRO DO PROJETO FÉ CIDADÃ</vt:lpstr>
      <vt:lpstr>Apresentação do PowerPoint</vt:lpstr>
      <vt:lpstr>Apresentação do PowerPoint</vt:lpstr>
      <vt:lpstr>Apresentação do PowerPoint</vt:lpstr>
      <vt:lpstr>Apresentação do PowerPoint</vt:lpstr>
      <vt:lpstr>2022 - Objetivo 3 - Crianças e adolescentes Oficinas com o material  “Com transparência a  gente ganha”- projetos federados</vt:lpstr>
      <vt:lpstr>         2022 - PROJETO O PODER DO AMOR IBI PACARAIMA/RR </vt:lpstr>
      <vt:lpstr>2023 - PROJETO O PODER DO AMOR IBI PACARAIMA/RR  </vt:lpstr>
      <vt:lpstr>2022 - CAGESV  </vt:lpstr>
      <vt:lpstr>2023 - CAGESV -</vt:lpstr>
      <vt:lpstr>Projetos em parceria com Tearfund </vt:lpstr>
      <vt:lpstr>        2023 - Projeto Fé Cidadã    </vt:lpstr>
      <vt:lpstr>        2023 - Projeto Fé Cidadã    </vt:lpstr>
      <vt:lpstr>        2023 - Projeto Fé Cidadã    </vt:lpstr>
      <vt:lpstr>        2023 - Projeto Fé Cidadã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Tania Wutzki</dc:creator>
  <cp:lastModifiedBy>Julia Lobo</cp:lastModifiedBy>
  <cp:revision>11</cp:revision>
  <dcterms:modified xsi:type="dcterms:W3CDTF">2023-04-20T14:01:02Z</dcterms:modified>
</cp:coreProperties>
</file>